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1" r:id="rId4"/>
    <p:sldId id="260" r:id="rId5"/>
    <p:sldId id="262" r:id="rId6"/>
    <p:sldId id="269" r:id="rId7"/>
    <p:sldId id="263" r:id="rId8"/>
    <p:sldId id="264" r:id="rId9"/>
    <p:sldId id="265" r:id="rId10"/>
    <p:sldId id="266" r:id="rId11"/>
    <p:sldId id="267" r:id="rId12"/>
    <p:sldId id="268" r:id="rId13"/>
    <p:sldId id="258" r:id="rId14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850" autoAdjust="0"/>
  </p:normalViewPr>
  <p:slideViewPr>
    <p:cSldViewPr>
      <p:cViewPr varScale="1">
        <p:scale>
          <a:sx n="117" d="100"/>
          <a:sy n="117" d="100"/>
        </p:scale>
        <p:origin x="-121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EDEFB-3285-4B37-89D2-1A5E4E360F37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DC75F-47A8-4F4B-A99B-BEAC102FDBE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054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https://mojahrvatska.vecernji.hr/price/ovo-je-prica-o-otoku-susku-koji-je-u-50-godina-izgubio-95-posto-autohtonog-stanovnistva-danas-se-to-doga-a-selima-1354789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2092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https://www.enciklopedija.hr/natuknica.aspx?id=26395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1611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https://hrvatiizvanrh.gov.hr/hrvati-izvan-rh/hrvatska-manjina-u-inozemstvu/hrvatska-manjina-u-republici-austriji/737</a:t>
            </a:r>
          </a:p>
          <a:p>
            <a:r>
              <a:rPr lang="hr-HR" dirty="0" smtClean="0"/>
              <a:t>https://www.youtube.com/watch?v=5xt6vID9z_I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7159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https://hrcak.srce.hr/index.php?show=clanak&amp;id_clanak_jezik=342522</a:t>
            </a:r>
          </a:p>
          <a:p>
            <a:r>
              <a:rPr lang="hr-HR" dirty="0" smtClean="0"/>
              <a:t>http://www.rodoslovlje.hr/savjeti/ellis-island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057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http://www2.geof.unizg.hr/~akuvezdic/studenti_arhiva/kardum_dragas_kasumovic/kardum_dragas_kasumovic/konacno/projekt_1.html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6964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https://www.tportal.hr/biznis/clanak/sterc-godisnje-izgubimo-vise-ljudi-nego-u-domovinskom-ratu-20161006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19466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https://danica.hr/porazno-vise-se-hrvata-iselilo-u-njemacku-nego-za-vrijeme-jugoslavije/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2334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http://www.glas-slavonije.hr/327903/1/Sela-su-sve-starija-ostaju-bez-mladih-i-nasljednika</a:t>
            </a:r>
          </a:p>
          <a:p>
            <a:r>
              <a:rPr lang="hr-HR" dirty="0" smtClean="0"/>
              <a:t>https://morehrvatskoblago.files.wordpress.com/2016/03/27-j-fariccc8ciccc81.pdf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DC75F-47A8-4F4B-A99B-BEAC102FDBE8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29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5636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Prostorno kretanje stanovništva Hrvatske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Stanovništvo i 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Unutarnje migracije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68151"/>
            <a:ext cx="8229600" cy="35798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r-HR" b="1" dirty="0" smtClean="0"/>
              <a:t>S</a:t>
            </a:r>
            <a:r>
              <a:rPr lang="en-US" b="1" dirty="0" err="1" smtClean="0"/>
              <a:t>elo</a:t>
            </a:r>
            <a:r>
              <a:rPr lang="en-US" b="1" dirty="0" smtClean="0"/>
              <a:t>-grad</a:t>
            </a:r>
            <a:r>
              <a:rPr lang="en-US" dirty="0" smtClean="0"/>
              <a:t> </a:t>
            </a:r>
            <a:endParaRPr lang="hr-HR" dirty="0"/>
          </a:p>
          <a:p>
            <a:pPr marL="514350" indent="-514350">
              <a:lnSpc>
                <a:spcPct val="170000"/>
              </a:lnSpc>
              <a:buFontTx/>
              <a:buChar char="-"/>
            </a:pP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b="1" dirty="0" err="1" smtClean="0"/>
              <a:t>nerazvijenih</a:t>
            </a:r>
            <a:r>
              <a:rPr lang="hr-HR" b="1" dirty="0" smtClean="0"/>
              <a:t> seoskih</a:t>
            </a:r>
            <a:r>
              <a:rPr lang="en-US" b="1" dirty="0" smtClean="0"/>
              <a:t> </a:t>
            </a:r>
            <a:r>
              <a:rPr lang="en-US" b="1" dirty="0"/>
              <a:t>u </a:t>
            </a:r>
            <a:r>
              <a:rPr lang="en-US" b="1" dirty="0" err="1" smtClean="0"/>
              <a:t>razvijene</a:t>
            </a:r>
            <a:r>
              <a:rPr lang="hr-HR" b="1" dirty="0" smtClean="0"/>
              <a:t> gradske ili prigradske prostore</a:t>
            </a:r>
            <a:endParaRPr lang="hr-HR" dirty="0" smtClean="0"/>
          </a:p>
          <a:p>
            <a:pPr marL="514350" indent="-514350">
              <a:lnSpc>
                <a:spcPct val="170000"/>
              </a:lnSpc>
              <a:buFontTx/>
              <a:buChar char="-"/>
            </a:pPr>
            <a:r>
              <a:rPr lang="en-US" dirty="0" err="1" smtClean="0"/>
              <a:t>posljedica</a:t>
            </a:r>
            <a:r>
              <a:rPr lang="en-US" dirty="0"/>
              <a:t>: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 smtClean="0"/>
              <a:t>sela</a:t>
            </a:r>
            <a:r>
              <a:rPr lang="en-US" dirty="0" smtClean="0"/>
              <a:t>,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/>
              <a:t>poljoprivrede</a:t>
            </a:r>
            <a:r>
              <a:rPr lang="en-US" dirty="0"/>
              <a:t>), </a:t>
            </a:r>
            <a:r>
              <a:rPr lang="en-US" b="1" dirty="0" err="1" smtClean="0"/>
              <a:t>depopulacija</a:t>
            </a:r>
            <a:endParaRPr lang="hr-HR" b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hr-HR" b="1" dirty="0" smtClean="0"/>
              <a:t>Unutrašnjost, blisko zaleđe, otoci </a:t>
            </a:r>
            <a:r>
              <a:rPr lang="hr-HR" b="1" dirty="0" smtClean="0">
                <a:sym typeface="Wingdings" panose="05000000000000000000" pitchFamily="2" charset="2"/>
              </a:rPr>
              <a:t> obala</a:t>
            </a:r>
            <a:endParaRPr lang="hr-HR" dirty="0"/>
          </a:p>
          <a:p>
            <a:pPr marL="514350" indent="-514350">
              <a:lnSpc>
                <a:spcPct val="170000"/>
              </a:lnSpc>
              <a:buFontTx/>
              <a:buChar char="-"/>
            </a:pPr>
            <a:r>
              <a:rPr lang="hr-HR" dirty="0" smtClean="0"/>
              <a:t>Razvoj turizma, sezonski radnici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7084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384377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Koji je uzrok prvog iseljeničkog vala?</a:t>
            </a:r>
          </a:p>
          <a:p>
            <a:r>
              <a:rPr lang="hr-HR" dirty="0" smtClean="0"/>
              <a:t>Gdje su se ljudi najviše iseljavali </a:t>
            </a:r>
            <a:r>
              <a:rPr lang="hr-HR" dirty="0"/>
              <a:t>t</a:t>
            </a:r>
            <a:r>
              <a:rPr lang="hr-HR" dirty="0" smtClean="0"/>
              <a:t>ijekom </a:t>
            </a:r>
            <a:r>
              <a:rPr lang="hr-HR" dirty="0"/>
              <a:t>vala iseljavanja koji je trajao od kraja 19. i početkom 20. </a:t>
            </a:r>
            <a:r>
              <a:rPr lang="hr-HR" dirty="0" smtClean="0"/>
              <a:t>stoljeća?</a:t>
            </a:r>
          </a:p>
          <a:p>
            <a:r>
              <a:rPr lang="hr-HR" dirty="0" smtClean="0"/>
              <a:t>U koje zemlje stanovništvo odlazi na privremeni rad tijekom trećeg vala iseljavanja?</a:t>
            </a:r>
          </a:p>
          <a:p>
            <a:r>
              <a:rPr lang="hr-HR" dirty="0" smtClean="0"/>
              <a:t>Koji je iseljenički val bio najveći i koji su njegovi uzroci?</a:t>
            </a:r>
          </a:p>
          <a:p>
            <a:r>
              <a:rPr lang="hr-HR" dirty="0" smtClean="0"/>
              <a:t>Što je uzrok petom valu iseljavanja?</a:t>
            </a:r>
          </a:p>
          <a:p>
            <a:r>
              <a:rPr lang="hr-HR" dirty="0" smtClean="0"/>
              <a:t>U kojem smjeru se danas odvijaju najvažnije unutarnje migracije?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99905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781301" cy="3312369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Od koje se godine u Hrvatskoj bilježi selidbeni pad? </a:t>
            </a:r>
            <a:endParaRPr lang="hr-HR" dirty="0"/>
          </a:p>
          <a:p>
            <a:r>
              <a:rPr lang="hr-HR" dirty="0" smtClean="0"/>
              <a:t>Koji su tome uzroci?</a:t>
            </a:r>
          </a:p>
          <a:p>
            <a:r>
              <a:rPr lang="hr-HR" dirty="0" smtClean="0"/>
              <a:t>Zašto je taj val iseljavanja najnepovoljniji dosad?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803104"/>
            <a:ext cx="4905499" cy="39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65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0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16016" y="872902"/>
            <a:ext cx="3970784" cy="1459532"/>
          </a:xfrm>
        </p:spPr>
        <p:txBody>
          <a:bodyPr>
            <a:noAutofit/>
          </a:bodyPr>
          <a:lstStyle/>
          <a:p>
            <a:pPr algn="l"/>
            <a:r>
              <a:rPr lang="hr-HR" sz="2400" dirty="0" smtClean="0"/>
              <a:t>Hrvati – narod s mnogobrojnim iseljeništvom. </a:t>
            </a:r>
            <a:r>
              <a:rPr lang="hr-HR" sz="2400" i="1" dirty="0" smtClean="0"/>
              <a:t>Kada i zašto dolazi do velikih iseljavanja?</a:t>
            </a:r>
            <a:endParaRPr lang="hr-HR" sz="24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9106" y="3291831"/>
            <a:ext cx="3166790" cy="1851670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Otok Susak – iseljeno 95% autohtonog stanovništva </a:t>
            </a:r>
            <a:r>
              <a:rPr lang="hr-HR" dirty="0" smtClean="0">
                <a:sym typeface="Wingdings" panose="05000000000000000000" pitchFamily="2" charset="2"/>
              </a:rPr>
              <a:t> </a:t>
            </a:r>
            <a:r>
              <a:rPr lang="hr-HR" dirty="0" err="1" smtClean="0">
                <a:sym typeface="Wingdings" panose="05000000000000000000" pitchFamily="2" charset="2"/>
              </a:rPr>
              <a:t>Hoboken</a:t>
            </a:r>
            <a:r>
              <a:rPr lang="hr-HR" dirty="0" smtClean="0">
                <a:sym typeface="Wingdings" panose="05000000000000000000" pitchFamily="2" charset="2"/>
              </a:rPr>
              <a:t>, New </a:t>
            </a:r>
            <a:r>
              <a:rPr lang="hr-HR" dirty="0" err="1" smtClean="0">
                <a:sym typeface="Wingdings" panose="05000000000000000000" pitchFamily="2" charset="2"/>
              </a:rPr>
              <a:t>Jersey</a:t>
            </a:r>
            <a:endParaRPr lang="hr-HR" dirty="0" smtClean="0">
              <a:sym typeface="Wingdings" panose="05000000000000000000" pitchFamily="2" charset="2"/>
            </a:endParaRPr>
          </a:p>
          <a:p>
            <a:r>
              <a:rPr lang="hr-HR" i="1" dirty="0" smtClean="0">
                <a:sym typeface="Wingdings" panose="05000000000000000000" pitchFamily="2" charset="2"/>
              </a:rPr>
              <a:t>Ima li sličnog primjera u vašem zavičaju?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b="23751"/>
          <a:stretch/>
        </p:blipFill>
        <p:spPr>
          <a:xfrm>
            <a:off x="469106" y="872902"/>
            <a:ext cx="4174242" cy="22749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/>
          <a:srcRect r="1273"/>
          <a:stretch/>
        </p:blipFill>
        <p:spPr>
          <a:xfrm>
            <a:off x="3779912" y="2433786"/>
            <a:ext cx="4968552" cy="22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70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771550"/>
            <a:ext cx="2098576" cy="1008112"/>
          </a:xfrm>
        </p:spPr>
        <p:txBody>
          <a:bodyPr>
            <a:noAutofit/>
          </a:bodyPr>
          <a:lstStyle/>
          <a:p>
            <a:r>
              <a:rPr lang="hr-HR" sz="3200" dirty="0" smtClean="0"/>
              <a:t>Povijesna iseljavanja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3184" y="1995686"/>
            <a:ext cx="2098576" cy="3147814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Hrvatska je iseljenička zemlja</a:t>
            </a:r>
          </a:p>
          <a:p>
            <a:r>
              <a:rPr lang="pl-PL" i="1" dirty="0"/>
              <a:t>Na kojem je kontinentu najbrojnija hrvatska iseljenička zajednica?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830703"/>
            <a:ext cx="6325875" cy="43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2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Iseljenički valovi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563637"/>
            <a:ext cx="4176464" cy="3456385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Prvi iseljenički val - </a:t>
            </a:r>
            <a:r>
              <a:rPr lang="hr-HR" b="1" dirty="0"/>
              <a:t>posljedica je prodora Osmanlija i ratova koji su se vodili od 15. do 18. </a:t>
            </a:r>
            <a:r>
              <a:rPr lang="hr-HR" b="1" dirty="0" smtClean="0"/>
              <a:t>stoljeća</a:t>
            </a:r>
          </a:p>
          <a:p>
            <a:r>
              <a:rPr lang="en-US" dirty="0" err="1" smtClean="0"/>
              <a:t>Italija</a:t>
            </a:r>
            <a:r>
              <a:rPr lang="en-US" dirty="0" smtClean="0"/>
              <a:t> </a:t>
            </a:r>
            <a:r>
              <a:rPr lang="en-US" dirty="0"/>
              <a:t>(Molise), </a:t>
            </a:r>
            <a:r>
              <a:rPr lang="en-US" dirty="0" err="1"/>
              <a:t>Mađarska</a:t>
            </a:r>
            <a:r>
              <a:rPr lang="en-US" dirty="0"/>
              <a:t>, </a:t>
            </a:r>
            <a:r>
              <a:rPr lang="en-US" dirty="0" err="1"/>
              <a:t>Rumunjska</a:t>
            </a:r>
            <a:r>
              <a:rPr lang="en-US" dirty="0"/>
              <a:t>, </a:t>
            </a:r>
            <a:r>
              <a:rPr lang="en-US" dirty="0" err="1"/>
              <a:t>Austrija</a:t>
            </a:r>
            <a:r>
              <a:rPr lang="en-US" dirty="0"/>
              <a:t> (</a:t>
            </a:r>
            <a:r>
              <a:rPr lang="en-US" dirty="0" err="1"/>
              <a:t>Gradišće</a:t>
            </a:r>
            <a:r>
              <a:rPr lang="en-US" dirty="0"/>
              <a:t>), </a:t>
            </a:r>
            <a:r>
              <a:rPr lang="en-US" dirty="0" err="1"/>
              <a:t>Slovačka</a:t>
            </a:r>
            <a:r>
              <a:rPr lang="en-US" dirty="0"/>
              <a:t>, </a:t>
            </a:r>
            <a:r>
              <a:rPr lang="en-US" dirty="0" err="1"/>
              <a:t>Srbija</a:t>
            </a:r>
            <a:r>
              <a:rPr lang="en-US" dirty="0"/>
              <a:t> (</a:t>
            </a:r>
            <a:r>
              <a:rPr lang="en-US" dirty="0" err="1"/>
              <a:t>Bunjevci</a:t>
            </a:r>
            <a:r>
              <a:rPr lang="en-US" dirty="0"/>
              <a:t>, </a:t>
            </a:r>
            <a:r>
              <a:rPr lang="en-US" dirty="0" err="1"/>
              <a:t>Šokci</a:t>
            </a:r>
            <a:r>
              <a:rPr lang="en-US" dirty="0"/>
              <a:t> u </a:t>
            </a:r>
            <a:r>
              <a:rPr lang="en-US" dirty="0" err="1" smtClean="0"/>
              <a:t>Bačkoj</a:t>
            </a:r>
            <a:endParaRPr lang="hr-HR" dirty="0" smtClean="0"/>
          </a:p>
          <a:p>
            <a:r>
              <a:rPr lang="en-US" dirty="0"/>
              <a:t>u </a:t>
            </a:r>
            <a:r>
              <a:rPr lang="en-US" dirty="0" err="1"/>
              <a:t>Hrvatsku</a:t>
            </a:r>
            <a:r>
              <a:rPr lang="en-US" dirty="0"/>
              <a:t> </a:t>
            </a:r>
            <a:r>
              <a:rPr lang="en-US" dirty="0" err="1"/>
              <a:t>doseljavaju</a:t>
            </a:r>
            <a:r>
              <a:rPr lang="en-US" dirty="0"/>
              <a:t>: </a:t>
            </a:r>
            <a:r>
              <a:rPr lang="en-US" dirty="0" err="1"/>
              <a:t>Srbi</a:t>
            </a:r>
            <a:r>
              <a:rPr lang="en-US" dirty="0"/>
              <a:t>, </a:t>
            </a:r>
            <a:r>
              <a:rPr lang="en-US" dirty="0" err="1"/>
              <a:t>Nijemci</a:t>
            </a:r>
            <a:r>
              <a:rPr lang="en-US" dirty="0"/>
              <a:t>, </a:t>
            </a:r>
            <a:r>
              <a:rPr lang="en-US" dirty="0" err="1"/>
              <a:t>Mađari</a:t>
            </a:r>
            <a:r>
              <a:rPr lang="en-US" dirty="0"/>
              <a:t>, </a:t>
            </a:r>
            <a:r>
              <a:rPr lang="en-US" dirty="0" err="1"/>
              <a:t>Česi</a:t>
            </a:r>
            <a:r>
              <a:rPr lang="en-US" dirty="0"/>
              <a:t>, </a:t>
            </a:r>
            <a:r>
              <a:rPr lang="en-US" dirty="0" err="1"/>
              <a:t>Slovaci</a:t>
            </a:r>
            <a:r>
              <a:rPr lang="hr-HR" dirty="0"/>
              <a:t>, </a:t>
            </a:r>
            <a:r>
              <a:rPr lang="en-US" dirty="0" err="1" smtClean="0"/>
              <a:t>Židovi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0184" y="1467118"/>
            <a:ext cx="4353059" cy="32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000" dirty="0" smtClean="0"/>
              <a:t>Drugi iseljenički val</a:t>
            </a:r>
            <a:endParaRPr lang="hr-HR" sz="4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1176" y="1484784"/>
            <a:ext cx="6203032" cy="360555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400" dirty="0" err="1"/>
              <a:t>kraj</a:t>
            </a:r>
            <a:r>
              <a:rPr lang="en-US" sz="3400" dirty="0"/>
              <a:t> 19. </a:t>
            </a:r>
            <a:r>
              <a:rPr lang="en-US" sz="3400" dirty="0" err="1"/>
              <a:t>st.</a:t>
            </a:r>
            <a:r>
              <a:rPr lang="en-US" sz="3400" dirty="0"/>
              <a:t> </a:t>
            </a:r>
            <a:endParaRPr lang="hr-HR" sz="3400" dirty="0"/>
          </a:p>
          <a:p>
            <a:pPr>
              <a:lnSpc>
                <a:spcPct val="150000"/>
              </a:lnSpc>
            </a:pPr>
            <a:r>
              <a:rPr lang="en-US" sz="3400" dirty="0" err="1"/>
              <a:t>gospodarski</a:t>
            </a:r>
            <a:r>
              <a:rPr lang="en-US" sz="3400" dirty="0"/>
              <a:t> </a:t>
            </a:r>
            <a:r>
              <a:rPr lang="en-US" sz="3400" dirty="0" err="1" smtClean="0"/>
              <a:t>razlozi</a:t>
            </a:r>
            <a:r>
              <a:rPr lang="hr-HR" sz="3400" dirty="0" smtClean="0"/>
              <a:t> i politički </a:t>
            </a:r>
            <a:br>
              <a:rPr lang="hr-HR" sz="3400" dirty="0" smtClean="0"/>
            </a:br>
            <a:r>
              <a:rPr lang="hr-HR" sz="3400" dirty="0" smtClean="0"/>
              <a:t>razlozi </a:t>
            </a:r>
            <a:br>
              <a:rPr lang="hr-HR" sz="3400" dirty="0" smtClean="0"/>
            </a:br>
            <a:r>
              <a:rPr lang="en-US" sz="3400" dirty="0" smtClean="0"/>
              <a:t>- </a:t>
            </a:r>
            <a:r>
              <a:rPr lang="en-US" sz="3400" dirty="0" err="1"/>
              <a:t>bolest</a:t>
            </a:r>
            <a:r>
              <a:rPr lang="en-US" sz="3400" dirty="0"/>
              <a:t> </a:t>
            </a:r>
            <a:r>
              <a:rPr lang="en-US" sz="3400" dirty="0" err="1"/>
              <a:t>vinove</a:t>
            </a:r>
            <a:r>
              <a:rPr lang="en-US" sz="3400" dirty="0"/>
              <a:t> </a:t>
            </a:r>
            <a:r>
              <a:rPr lang="en-US" sz="3400" dirty="0" err="1"/>
              <a:t>loze</a:t>
            </a:r>
            <a:endParaRPr lang="hr-HR" sz="3400" dirty="0"/>
          </a:p>
          <a:p>
            <a:pPr>
              <a:lnSpc>
                <a:spcPct val="150000"/>
              </a:lnSpc>
            </a:pPr>
            <a:r>
              <a:rPr lang="en-US" sz="3400" b="1" dirty="0"/>
              <a:t>“</a:t>
            </a:r>
            <a:r>
              <a:rPr lang="en-US" sz="3400" b="1" dirty="0" err="1"/>
              <a:t>trbuhom</a:t>
            </a:r>
            <a:r>
              <a:rPr lang="en-US" sz="3400" b="1" dirty="0"/>
              <a:t> </a:t>
            </a:r>
            <a:r>
              <a:rPr lang="en-US" sz="3400" b="1" dirty="0" err="1"/>
              <a:t>za</a:t>
            </a:r>
            <a:r>
              <a:rPr lang="en-US" sz="3400" b="1" dirty="0"/>
              <a:t> </a:t>
            </a:r>
            <a:r>
              <a:rPr lang="en-US" sz="3400" b="1" dirty="0" err="1"/>
              <a:t>kruhom</a:t>
            </a:r>
            <a:r>
              <a:rPr lang="en-US" sz="3400" b="1" dirty="0"/>
              <a:t>” </a:t>
            </a:r>
            <a:r>
              <a:rPr lang="en-US" sz="3400" dirty="0"/>
              <a:t>u </a:t>
            </a:r>
            <a:r>
              <a:rPr lang="en-US" sz="3400" dirty="0" err="1"/>
              <a:t>prekomorske</a:t>
            </a:r>
            <a:r>
              <a:rPr lang="en-US" sz="3400" dirty="0"/>
              <a:t> </a:t>
            </a:r>
            <a:r>
              <a:rPr lang="en-US" sz="3400" dirty="0" err="1"/>
              <a:t>zemlje</a:t>
            </a:r>
            <a:r>
              <a:rPr lang="en-US" sz="3400" dirty="0"/>
              <a:t> (SAD, </a:t>
            </a:r>
            <a:r>
              <a:rPr lang="en-US" sz="3400" dirty="0" err="1"/>
              <a:t>Čile</a:t>
            </a:r>
            <a:r>
              <a:rPr lang="en-US" sz="3400" dirty="0"/>
              <a:t>, Argentina, </a:t>
            </a:r>
            <a:r>
              <a:rPr lang="en-US" sz="3400" dirty="0" err="1"/>
              <a:t>Kanada</a:t>
            </a:r>
            <a:r>
              <a:rPr lang="en-US" sz="3400" dirty="0"/>
              <a:t>, </a:t>
            </a:r>
            <a:r>
              <a:rPr lang="en-US" sz="3400" dirty="0" err="1"/>
              <a:t>Australija</a:t>
            </a:r>
            <a:r>
              <a:rPr lang="en-US" sz="3400" dirty="0"/>
              <a:t>, Novi </a:t>
            </a:r>
            <a:r>
              <a:rPr lang="en-US" sz="3400" dirty="0" err="1"/>
              <a:t>Zeland</a:t>
            </a:r>
            <a:r>
              <a:rPr lang="en-US" sz="3400" dirty="0" smtClean="0"/>
              <a:t>)</a:t>
            </a:r>
            <a:endParaRPr lang="hr-HR" sz="3400" dirty="0" smtClean="0"/>
          </a:p>
          <a:p>
            <a:pPr>
              <a:lnSpc>
                <a:spcPct val="150000"/>
              </a:lnSpc>
            </a:pPr>
            <a:r>
              <a:rPr lang="hr-HR" sz="3400" dirty="0" smtClean="0"/>
              <a:t>Iseljeno oko 500 000 ljudi </a:t>
            </a:r>
            <a:r>
              <a:rPr lang="hr-HR" sz="3400" dirty="0" smtClean="0">
                <a:sym typeface="Wingdings" panose="05000000000000000000" pitchFamily="2" charset="2"/>
              </a:rPr>
              <a:t> najveći iseljenički val</a:t>
            </a:r>
            <a:endParaRPr lang="hr-HR" sz="3400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907" y="1059582"/>
            <a:ext cx="2560589" cy="3752248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4412" b="25793"/>
          <a:stretch/>
        </p:blipFill>
        <p:spPr bwMode="auto">
          <a:xfrm>
            <a:off x="3973148" y="1480567"/>
            <a:ext cx="2435056" cy="180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9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352" y="987574"/>
            <a:ext cx="8735128" cy="36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6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Treći iseljenički val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493941"/>
            <a:ext cx="5903768" cy="35798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err="1"/>
              <a:t>nakon</a:t>
            </a:r>
            <a:r>
              <a:rPr lang="en-US" dirty="0"/>
              <a:t> 1945. – </a:t>
            </a:r>
            <a:r>
              <a:rPr lang="en-US" dirty="0" err="1"/>
              <a:t>politički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gospodarski</a:t>
            </a:r>
            <a:r>
              <a:rPr lang="en-US" dirty="0"/>
              <a:t> </a:t>
            </a:r>
            <a:r>
              <a:rPr lang="en-US" dirty="0" err="1"/>
              <a:t>razlozi</a:t>
            </a:r>
            <a:r>
              <a:rPr lang="en-US" dirty="0"/>
              <a:t> </a:t>
            </a:r>
            <a:endParaRPr lang="hr-HR" dirty="0" smtClean="0"/>
          </a:p>
          <a:p>
            <a:pPr>
              <a:lnSpc>
                <a:spcPct val="170000"/>
              </a:lnSpc>
            </a:pPr>
            <a:r>
              <a:rPr lang="hr-HR" dirty="0"/>
              <a:t>najviše u Južnu i Sjevernu Ameriku (SAD, Kanada, Argentina) i Australiju </a:t>
            </a:r>
            <a:endParaRPr lang="hr-HR" dirty="0" smtClean="0"/>
          </a:p>
          <a:p>
            <a:pPr>
              <a:lnSpc>
                <a:spcPct val="170000"/>
              </a:lnSpc>
            </a:pPr>
            <a:r>
              <a:rPr lang="hr-HR" dirty="0" smtClean="0"/>
              <a:t>Odseljava </a:t>
            </a:r>
            <a:r>
              <a:rPr lang="hr-HR" dirty="0"/>
              <a:t>veliki broj Nijemaca (iz Slavonije) i Talijana (iz Istre) </a:t>
            </a:r>
          </a:p>
          <a:p>
            <a:pPr>
              <a:lnSpc>
                <a:spcPct val="170000"/>
              </a:lnSpc>
            </a:pPr>
            <a:r>
              <a:rPr lang="en-US" dirty="0" err="1"/>
              <a:t>odlazak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“</a:t>
            </a:r>
            <a:r>
              <a:rPr lang="en-US" dirty="0" err="1"/>
              <a:t>privremeni</a:t>
            </a:r>
            <a:r>
              <a:rPr lang="en-US" dirty="0"/>
              <a:t> rad” u </a:t>
            </a:r>
            <a:r>
              <a:rPr lang="en-US" dirty="0" err="1"/>
              <a:t>zapadnoeuropske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 (</a:t>
            </a:r>
            <a:r>
              <a:rPr lang="en-US" dirty="0" err="1"/>
              <a:t>Njemačka</a:t>
            </a:r>
            <a:r>
              <a:rPr lang="en-US" dirty="0"/>
              <a:t>, </a:t>
            </a:r>
            <a:r>
              <a:rPr lang="en-US" dirty="0" err="1"/>
              <a:t>Austrija</a:t>
            </a:r>
            <a:r>
              <a:rPr lang="en-US" dirty="0"/>
              <a:t>, </a:t>
            </a:r>
            <a:r>
              <a:rPr lang="en-US" dirty="0" err="1"/>
              <a:t>Švedska</a:t>
            </a:r>
            <a:r>
              <a:rPr lang="en-US" dirty="0"/>
              <a:t>, </a:t>
            </a:r>
            <a:r>
              <a:rPr lang="en-US" dirty="0" err="1"/>
              <a:t>Francuska</a:t>
            </a:r>
            <a:r>
              <a:rPr lang="en-US" dirty="0"/>
              <a:t>, </a:t>
            </a:r>
            <a:r>
              <a:rPr lang="en-US" dirty="0" err="1"/>
              <a:t>Nizozemska</a:t>
            </a:r>
            <a:r>
              <a:rPr lang="en-US" dirty="0"/>
              <a:t>, </a:t>
            </a:r>
            <a:r>
              <a:rPr lang="en-US" dirty="0" err="1"/>
              <a:t>Belgija</a:t>
            </a:r>
            <a:r>
              <a:rPr lang="en-US" dirty="0"/>
              <a:t>)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3472" y="785748"/>
            <a:ext cx="2916704" cy="43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1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Četvrti </a:t>
            </a:r>
            <a:r>
              <a:rPr lang="hr-HR" dirty="0"/>
              <a:t>iseljenički val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402832" cy="338437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potkraj 20. stoljeća </a:t>
            </a:r>
            <a:r>
              <a:rPr lang="hr-HR" sz="2800" dirty="0" smtClean="0">
                <a:sym typeface="Wingdings" panose="05000000000000000000" pitchFamily="2" charset="2"/>
              </a:rPr>
              <a:t> Domovinski rat i gospodarska krize  iselilo se nekoliko stotina tisuća stanovnika 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sym typeface="Wingdings" panose="05000000000000000000" pitchFamily="2" charset="2"/>
              </a:rPr>
              <a:t>Demografski opustjela područja pogođena ratom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9776" y="771550"/>
            <a:ext cx="3899904" cy="39988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416" y="1419622"/>
            <a:ext cx="4065904" cy="32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9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Peti iseljenički val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3" y="1484784"/>
            <a:ext cx="4176465" cy="382327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hr-HR" sz="1600" dirty="0" smtClean="0"/>
              <a:t>od </a:t>
            </a:r>
            <a:r>
              <a:rPr lang="hr-HR" sz="1600" dirty="0"/>
              <a:t>2009. godine, izazvano svjetskom gospodarskom </a:t>
            </a:r>
            <a:r>
              <a:rPr lang="hr-HR" sz="1600" dirty="0" smtClean="0"/>
              <a:t>krizom, a </a:t>
            </a:r>
            <a:r>
              <a:rPr lang="hr-HR" sz="1600" dirty="0"/>
              <a:t>pojačalo se nakon pristupanja Hrvatske Europskoj uniji </a:t>
            </a:r>
            <a:endParaRPr lang="hr-HR" sz="1600" dirty="0" smtClean="0"/>
          </a:p>
          <a:p>
            <a:pPr>
              <a:lnSpc>
                <a:spcPct val="170000"/>
              </a:lnSpc>
            </a:pPr>
            <a:r>
              <a:rPr lang="hr-HR" sz="1600" dirty="0" smtClean="0"/>
              <a:t>Iseljavanje mladih i obrazovanih u države EU</a:t>
            </a:r>
          </a:p>
          <a:p>
            <a:pPr>
              <a:lnSpc>
                <a:spcPct val="170000"/>
              </a:lnSpc>
            </a:pPr>
            <a:r>
              <a:rPr lang="hr-HR" sz="1600" dirty="0" smtClean="0"/>
              <a:t>Najnepovoljnije dosad </a:t>
            </a:r>
            <a:r>
              <a:rPr lang="hr-HR" sz="1600" dirty="0" smtClean="0">
                <a:sym typeface="Wingdings" panose="05000000000000000000" pitchFamily="2" charset="2"/>
              </a:rPr>
              <a:t> smanjena rodnost, prirodna i ukupna depopulacija, ubrzano starenje stanovništva</a:t>
            </a:r>
            <a:endParaRPr lang="hr-HR" sz="1600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8501" y="803104"/>
            <a:ext cx="4905499" cy="39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437</Words>
  <Application>Microsoft Office PowerPoint</Application>
  <PresentationFormat>On-screen Show (16:9)</PresentationFormat>
  <Paragraphs>66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Prostorno kretanje stanovništva Hrvatske</vt:lpstr>
      <vt:lpstr>Hrvati – narod s mnogobrojnim iseljeništvom. Kada i zašto dolazi do velikih iseljavanja?</vt:lpstr>
      <vt:lpstr>Povijesna iseljavanja</vt:lpstr>
      <vt:lpstr>Iseljenički valovi</vt:lpstr>
      <vt:lpstr>Drugi iseljenički val</vt:lpstr>
      <vt:lpstr>Slide 6</vt:lpstr>
      <vt:lpstr>Treći iseljenički val</vt:lpstr>
      <vt:lpstr>Četvrti iseljenički val</vt:lpstr>
      <vt:lpstr>Peti iseljenički val</vt:lpstr>
      <vt:lpstr>Unutarnje migracije</vt:lpstr>
      <vt:lpstr>Ponavljanje</vt:lpstr>
      <vt:lpstr>Ponavljanje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24</cp:revision>
  <dcterms:created xsi:type="dcterms:W3CDTF">2019-03-27T12:00:31Z</dcterms:created>
  <dcterms:modified xsi:type="dcterms:W3CDTF">2021-03-01T12:41:19Z</dcterms:modified>
</cp:coreProperties>
</file>